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E027F-2055-43E9-9FD0-592914E0B8D9}" type="doc">
      <dgm:prSet loTypeId="urn:microsoft.com/office/officeart/2005/8/layout/process5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BCEFE81-B005-4EA0-B097-B3C59A6B6C6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Проверить срок годности лекарств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1920BBE-4F97-4BF7-B316-5113365EF142}" type="parTrans" cxnId="{8DAE040B-B423-47FD-A7CA-EB60418F296C}">
      <dgm:prSet/>
      <dgm:spPr/>
      <dgm:t>
        <a:bodyPr/>
        <a:lstStyle/>
        <a:p>
          <a:endParaRPr lang="ru-RU"/>
        </a:p>
      </dgm:t>
    </dgm:pt>
    <dgm:pt modelId="{D3474A58-9E5A-42A2-82E7-CAC570FA5028}" type="sibTrans" cxnId="{8DAE040B-B423-47FD-A7CA-EB60418F296C}">
      <dgm:prSet/>
      <dgm:spPr/>
      <dgm:t>
        <a:bodyPr/>
        <a:lstStyle/>
        <a:p>
          <a:endParaRPr lang="ru-RU"/>
        </a:p>
      </dgm:t>
    </dgm:pt>
    <dgm:pt modelId="{46EFD3FC-6EBB-4148-98B8-AD9AEDE497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хранить просроченные лекарства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D7FEB5-F37A-4E0D-A699-C71A4BFAB107}" type="parTrans" cxnId="{5D49E392-9099-453E-8FFD-1A30301DFF56}">
      <dgm:prSet/>
      <dgm:spPr/>
      <dgm:t>
        <a:bodyPr/>
        <a:lstStyle/>
        <a:p>
          <a:endParaRPr lang="ru-RU"/>
        </a:p>
      </dgm:t>
    </dgm:pt>
    <dgm:pt modelId="{BE89325A-1CFF-4592-B6A6-EAD36B4C11B8}" type="sibTrans" cxnId="{5D49E392-9099-453E-8FFD-1A30301DFF56}">
      <dgm:prSet/>
      <dgm:spPr/>
      <dgm:t>
        <a:bodyPr/>
        <a:lstStyle/>
        <a:p>
          <a:endParaRPr lang="ru-RU"/>
        </a:p>
      </dgm:t>
    </dgm:pt>
    <dgm:pt modelId="{C184666C-1654-4236-8809-3E7EDBA3095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Выбросить просроченные лекарства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13024A-9012-45C9-97B5-6AEDC9BD38C3}" type="parTrans" cxnId="{35D164F3-C44C-4919-8022-B648D83C525E}">
      <dgm:prSet/>
      <dgm:spPr/>
      <dgm:t>
        <a:bodyPr/>
        <a:lstStyle/>
        <a:p>
          <a:endParaRPr lang="ru-RU"/>
        </a:p>
      </dgm:t>
    </dgm:pt>
    <dgm:pt modelId="{93F44892-53C4-4F92-A7C6-A2F263DE1783}" type="sibTrans" cxnId="{35D164F3-C44C-4919-8022-B648D83C525E}">
      <dgm:prSet/>
      <dgm:spPr/>
      <dgm:t>
        <a:bodyPr/>
        <a:lstStyle/>
        <a:p>
          <a:endParaRPr lang="ru-RU"/>
        </a:p>
      </dgm:t>
    </dgm:pt>
    <dgm:pt modelId="{513B1A7E-293C-4880-A2DF-DB32BA1B956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Не смывать лекарства в канализационную систему</a:t>
          </a:r>
          <a:endParaRPr lang="ru-RU" sz="2400" b="1" dirty="0">
            <a:solidFill>
              <a:schemeClr val="bg1"/>
            </a:solidFill>
          </a:endParaRPr>
        </a:p>
      </dgm:t>
    </dgm:pt>
    <dgm:pt modelId="{AC25F275-0F01-4CEB-B08B-F1B4321BC178}" type="parTrans" cxnId="{B114EF7A-BEB1-4838-92BD-BAABC2AFBE0C}">
      <dgm:prSet/>
      <dgm:spPr/>
      <dgm:t>
        <a:bodyPr/>
        <a:lstStyle/>
        <a:p>
          <a:endParaRPr lang="ru-RU"/>
        </a:p>
      </dgm:t>
    </dgm:pt>
    <dgm:pt modelId="{21C3E4B1-F4CD-4005-9594-C2ABED5EA4D7}" type="sibTrans" cxnId="{B114EF7A-BEB1-4838-92BD-BAABC2AFBE0C}">
      <dgm:prSet/>
      <dgm:spPr/>
      <dgm:t>
        <a:bodyPr/>
        <a:lstStyle/>
        <a:p>
          <a:endParaRPr lang="ru-RU"/>
        </a:p>
      </dgm:t>
    </dgm:pt>
    <dgm:pt modelId="{3F109888-979D-41F9-9A88-8E821E7BF84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Отнести в пункты приема просроченных лекарств (аптеки)</a:t>
          </a:r>
          <a:endParaRPr lang="ru-RU" sz="1800" b="1" dirty="0">
            <a:solidFill>
              <a:schemeClr val="bg1"/>
            </a:solidFill>
          </a:endParaRPr>
        </a:p>
      </dgm:t>
    </dgm:pt>
    <dgm:pt modelId="{5974569E-EFAB-455B-BD23-2C59A37FDD56}" type="parTrans" cxnId="{3AF7FB3B-3D04-4081-99F1-8E48C1656400}">
      <dgm:prSet/>
      <dgm:spPr/>
      <dgm:t>
        <a:bodyPr/>
        <a:lstStyle/>
        <a:p>
          <a:endParaRPr lang="ru-RU"/>
        </a:p>
      </dgm:t>
    </dgm:pt>
    <dgm:pt modelId="{17244881-D76A-42EC-B982-E3606B5F02C4}" type="sibTrans" cxnId="{3AF7FB3B-3D04-4081-99F1-8E48C1656400}">
      <dgm:prSet/>
      <dgm:spPr/>
      <dgm:t>
        <a:bodyPr/>
        <a:lstStyle/>
        <a:p>
          <a:endParaRPr lang="ru-RU"/>
        </a:p>
      </dgm:t>
    </dgm:pt>
    <dgm:pt modelId="{B1731D8A-DE8A-4993-9BCE-DC1A2DCEE028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Выбросить в мусор, предварительно размешав лекарства с кофе/пометом домашних животных</a:t>
          </a:r>
          <a:endParaRPr lang="ru-RU" sz="1600" dirty="0">
            <a:solidFill>
              <a:schemeClr val="bg1"/>
            </a:solidFill>
          </a:endParaRPr>
        </a:p>
      </dgm:t>
    </dgm:pt>
    <dgm:pt modelId="{28669B5C-F261-4E5C-88E3-D58D21E9E0C2}" type="parTrans" cxnId="{DD71C382-22C5-4A2B-832D-E5C9418E164E}">
      <dgm:prSet/>
      <dgm:spPr/>
      <dgm:t>
        <a:bodyPr/>
        <a:lstStyle/>
        <a:p>
          <a:endParaRPr lang="ru-RU"/>
        </a:p>
      </dgm:t>
    </dgm:pt>
    <dgm:pt modelId="{B1DE8A6E-1C88-4148-88FF-EF87D86367DF}" type="sibTrans" cxnId="{DD71C382-22C5-4A2B-832D-E5C9418E164E}">
      <dgm:prSet/>
      <dgm:spPr/>
      <dgm:t>
        <a:bodyPr/>
        <a:lstStyle/>
        <a:p>
          <a:endParaRPr lang="ru-RU"/>
        </a:p>
      </dgm:t>
    </dgm:pt>
    <dgm:pt modelId="{E11D44EB-AF2D-4FE7-8399-B6E3C280CB10}" type="pres">
      <dgm:prSet presAssocID="{9DDE027F-2055-43E9-9FD0-592914E0B8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93E4F-C149-4084-A1C2-83FFC6F2628B}" type="pres">
      <dgm:prSet presAssocID="{BBCEFE81-B005-4EA0-B097-B3C59A6B6C6C}" presName="node" presStyleLbl="node1" presStyleIdx="0" presStyleCnt="6" custLinFactNeighborX="-335" custLinFactNeighborY="-45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208BE-B96C-44F6-B9C9-870046AF5873}" type="pres">
      <dgm:prSet presAssocID="{D3474A58-9E5A-42A2-82E7-CAC570FA502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9C0E29C-9DCB-498D-ACA8-C43B505484D0}" type="pres">
      <dgm:prSet presAssocID="{D3474A58-9E5A-42A2-82E7-CAC570FA502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DCF7E28-EABF-4090-9F0D-1DBBDE08195E}" type="pres">
      <dgm:prSet presAssocID="{46EFD3FC-6EBB-4148-98B8-AD9AEDE497CE}" presName="node" presStyleLbl="node1" presStyleIdx="1" presStyleCnt="6" custLinFactNeighborX="1237" custLinFactNeighborY="-45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7494-EAEA-46D4-BCAD-07050B7A93B2}" type="pres">
      <dgm:prSet presAssocID="{BE89325A-1CFF-4592-B6A6-EAD36B4C11B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0171BD9-B99C-49F7-ACBC-EF6A749C4E64}" type="pres">
      <dgm:prSet presAssocID="{BE89325A-1CFF-4592-B6A6-EAD36B4C11B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510B84E-28E2-416C-BE0E-96707D6D30DE}" type="pres">
      <dgm:prSet presAssocID="{C184666C-1654-4236-8809-3E7EDBA3095D}" presName="node" presStyleLbl="node1" presStyleIdx="2" presStyleCnt="6" custLinFactNeighborX="-3484" custLinFactNeighborY="-45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A16FF-5E04-4EDA-800A-B6804F812519}" type="pres">
      <dgm:prSet presAssocID="{93F44892-53C4-4F92-A7C6-A2F263DE178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8F28063-BBF3-46C5-A559-0B969EB06027}" type="pres">
      <dgm:prSet presAssocID="{93F44892-53C4-4F92-A7C6-A2F263DE178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921794F-D4DC-4DFC-B034-7CF8553E5898}" type="pres">
      <dgm:prSet presAssocID="{513B1A7E-293C-4880-A2DF-DB32BA1B956C}" presName="node" presStyleLbl="node1" presStyleIdx="3" presStyleCnt="6" custScaleX="137348" custLinFactX="-45055" custLinFactNeighborX="-100000" custLinFactNeighborY="-70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20BB3-CFF8-46C4-A0E7-6E73D10519D2}" type="pres">
      <dgm:prSet presAssocID="{21C3E4B1-F4CD-4005-9594-C2ABED5EA4D7}" presName="sibTrans" presStyleLbl="sibTrans2D1" presStyleIdx="3" presStyleCnt="5" custScaleX="193709" custLinFactX="86819" custLinFactNeighborX="100000" custLinFactNeighborY="-18196"/>
      <dgm:spPr/>
      <dgm:t>
        <a:bodyPr/>
        <a:lstStyle/>
        <a:p>
          <a:endParaRPr lang="ru-RU"/>
        </a:p>
      </dgm:t>
    </dgm:pt>
    <dgm:pt modelId="{41A2CAFB-21F8-48DC-AEF3-904AB87BC812}" type="pres">
      <dgm:prSet presAssocID="{21C3E4B1-F4CD-4005-9594-C2ABED5EA4D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CA0A840-73DD-40F7-A1F8-92227D7B0239}" type="pres">
      <dgm:prSet presAssocID="{3F109888-979D-41F9-9A88-8E821E7BF84C}" presName="node" presStyleLbl="node1" presStyleIdx="4" presStyleCnt="6" custLinFactX="35443" custLinFactNeighborX="100000" custLinFactNeighborY="5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4873-4AF8-4E41-A299-BDE945D7C183}" type="pres">
      <dgm:prSet presAssocID="{17244881-D76A-42EC-B982-E3606B5F02C4}" presName="sibTrans" presStyleLbl="sibTrans2D1" presStyleIdx="4" presStyleCnt="5" custAng="12879260" custFlipHor="1" custScaleX="35176" custLinFactX="-18102" custLinFactY="-66969" custLinFactNeighborX="-100000" custLinFactNeighborY="-100000"/>
      <dgm:spPr/>
      <dgm:t>
        <a:bodyPr/>
        <a:lstStyle/>
        <a:p>
          <a:endParaRPr lang="ru-RU"/>
        </a:p>
      </dgm:t>
    </dgm:pt>
    <dgm:pt modelId="{E9ED4919-B66C-4D98-9581-556A019F28E1}" type="pres">
      <dgm:prSet presAssocID="{17244881-D76A-42EC-B982-E3606B5F02C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C84DE9F-AA6C-4058-A3C8-4AE5A59F6F76}" type="pres">
      <dgm:prSet presAssocID="{B1731D8A-DE8A-4993-9BCE-DC1A2DCEE028}" presName="node" presStyleLbl="node1" presStyleIdx="5" presStyleCnt="6" custLinFactNeighborX="25537" custLinFactNeighborY="5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E040B-B423-47FD-A7CA-EB60418F296C}" srcId="{9DDE027F-2055-43E9-9FD0-592914E0B8D9}" destId="{BBCEFE81-B005-4EA0-B097-B3C59A6B6C6C}" srcOrd="0" destOrd="0" parTransId="{11920BBE-4F97-4BF7-B316-5113365EF142}" sibTransId="{D3474A58-9E5A-42A2-82E7-CAC570FA5028}"/>
    <dgm:cxn modelId="{2B2E49B8-0AB3-4980-A7B9-D6A9247EF660}" type="presOf" srcId="{9DDE027F-2055-43E9-9FD0-592914E0B8D9}" destId="{E11D44EB-AF2D-4FE7-8399-B6E3C280CB10}" srcOrd="0" destOrd="0" presId="urn:microsoft.com/office/officeart/2005/8/layout/process5"/>
    <dgm:cxn modelId="{BE22D561-B3EF-4557-B8B9-B4B0537D387F}" type="presOf" srcId="{21C3E4B1-F4CD-4005-9594-C2ABED5EA4D7}" destId="{D8820BB3-CFF8-46C4-A0E7-6E73D10519D2}" srcOrd="0" destOrd="0" presId="urn:microsoft.com/office/officeart/2005/8/layout/process5"/>
    <dgm:cxn modelId="{D5C4A969-43CC-43F1-B162-EDF4595BB5B1}" type="presOf" srcId="{C184666C-1654-4236-8809-3E7EDBA3095D}" destId="{A510B84E-28E2-416C-BE0E-96707D6D30DE}" srcOrd="0" destOrd="0" presId="urn:microsoft.com/office/officeart/2005/8/layout/process5"/>
    <dgm:cxn modelId="{EFFC8236-CBF3-4268-81B1-9F2E9C74290C}" type="presOf" srcId="{BE89325A-1CFF-4592-B6A6-EAD36B4C11B8}" destId="{49137494-EAEA-46D4-BCAD-07050B7A93B2}" srcOrd="0" destOrd="0" presId="urn:microsoft.com/office/officeart/2005/8/layout/process5"/>
    <dgm:cxn modelId="{21D218AA-8ABF-4CBC-B3B0-5FD48F4F8D21}" type="presOf" srcId="{46EFD3FC-6EBB-4148-98B8-AD9AEDE497CE}" destId="{CDCF7E28-EABF-4090-9F0D-1DBBDE08195E}" srcOrd="0" destOrd="0" presId="urn:microsoft.com/office/officeart/2005/8/layout/process5"/>
    <dgm:cxn modelId="{7D0799AB-85B6-4AD0-BB2A-A5E8A6F23434}" type="presOf" srcId="{B1731D8A-DE8A-4993-9BCE-DC1A2DCEE028}" destId="{4C84DE9F-AA6C-4058-A3C8-4AE5A59F6F76}" srcOrd="0" destOrd="0" presId="urn:microsoft.com/office/officeart/2005/8/layout/process5"/>
    <dgm:cxn modelId="{6CD7C314-2332-4B81-8DE5-0040CCA5D4F5}" type="presOf" srcId="{21C3E4B1-F4CD-4005-9594-C2ABED5EA4D7}" destId="{41A2CAFB-21F8-48DC-AEF3-904AB87BC812}" srcOrd="1" destOrd="0" presId="urn:microsoft.com/office/officeart/2005/8/layout/process5"/>
    <dgm:cxn modelId="{5D49E392-9099-453E-8FFD-1A30301DFF56}" srcId="{9DDE027F-2055-43E9-9FD0-592914E0B8D9}" destId="{46EFD3FC-6EBB-4148-98B8-AD9AEDE497CE}" srcOrd="1" destOrd="0" parTransId="{A3D7FEB5-F37A-4E0D-A699-C71A4BFAB107}" sibTransId="{BE89325A-1CFF-4592-B6A6-EAD36B4C11B8}"/>
    <dgm:cxn modelId="{DD71C382-22C5-4A2B-832D-E5C9418E164E}" srcId="{9DDE027F-2055-43E9-9FD0-592914E0B8D9}" destId="{B1731D8A-DE8A-4993-9BCE-DC1A2DCEE028}" srcOrd="5" destOrd="0" parTransId="{28669B5C-F261-4E5C-88E3-D58D21E9E0C2}" sibTransId="{B1DE8A6E-1C88-4148-88FF-EF87D86367DF}"/>
    <dgm:cxn modelId="{9022904B-BEBD-4890-9B37-690105F3C1EC}" type="presOf" srcId="{17244881-D76A-42EC-B982-E3606B5F02C4}" destId="{59C04873-4AF8-4E41-A299-BDE945D7C183}" srcOrd="0" destOrd="0" presId="urn:microsoft.com/office/officeart/2005/8/layout/process5"/>
    <dgm:cxn modelId="{00D8F06B-2214-439D-B577-3ACEB042B252}" type="presOf" srcId="{BE89325A-1CFF-4592-B6A6-EAD36B4C11B8}" destId="{00171BD9-B99C-49F7-ACBC-EF6A749C4E64}" srcOrd="1" destOrd="0" presId="urn:microsoft.com/office/officeart/2005/8/layout/process5"/>
    <dgm:cxn modelId="{F96661FA-FCEF-4F79-AF28-3B17165F7AFB}" type="presOf" srcId="{D3474A58-9E5A-42A2-82E7-CAC570FA5028}" destId="{D9C0E29C-9DCB-498D-ACA8-C43B505484D0}" srcOrd="1" destOrd="0" presId="urn:microsoft.com/office/officeart/2005/8/layout/process5"/>
    <dgm:cxn modelId="{9063AA02-FEA8-4C40-8646-A037BCF26973}" type="presOf" srcId="{17244881-D76A-42EC-B982-E3606B5F02C4}" destId="{E9ED4919-B66C-4D98-9581-556A019F28E1}" srcOrd="1" destOrd="0" presId="urn:microsoft.com/office/officeart/2005/8/layout/process5"/>
    <dgm:cxn modelId="{1AEE535C-6DD1-40C6-90BC-EF7CAC11FDF5}" type="presOf" srcId="{3F109888-979D-41F9-9A88-8E821E7BF84C}" destId="{ACA0A840-73DD-40F7-A1F8-92227D7B0239}" srcOrd="0" destOrd="0" presId="urn:microsoft.com/office/officeart/2005/8/layout/process5"/>
    <dgm:cxn modelId="{35D164F3-C44C-4919-8022-B648D83C525E}" srcId="{9DDE027F-2055-43E9-9FD0-592914E0B8D9}" destId="{C184666C-1654-4236-8809-3E7EDBA3095D}" srcOrd="2" destOrd="0" parTransId="{5013024A-9012-45C9-97B5-6AEDC9BD38C3}" sibTransId="{93F44892-53C4-4F92-A7C6-A2F263DE1783}"/>
    <dgm:cxn modelId="{20BF8DE7-672B-4359-93A6-99490E6F7DA4}" type="presOf" srcId="{D3474A58-9E5A-42A2-82E7-CAC570FA5028}" destId="{B96208BE-B96C-44F6-B9C9-870046AF5873}" srcOrd="0" destOrd="0" presId="urn:microsoft.com/office/officeart/2005/8/layout/process5"/>
    <dgm:cxn modelId="{B114EF7A-BEB1-4838-92BD-BAABC2AFBE0C}" srcId="{9DDE027F-2055-43E9-9FD0-592914E0B8D9}" destId="{513B1A7E-293C-4880-A2DF-DB32BA1B956C}" srcOrd="3" destOrd="0" parTransId="{AC25F275-0F01-4CEB-B08B-F1B4321BC178}" sibTransId="{21C3E4B1-F4CD-4005-9594-C2ABED5EA4D7}"/>
    <dgm:cxn modelId="{A8EC907B-02DE-4223-94AF-5232BAF04029}" type="presOf" srcId="{93F44892-53C4-4F92-A7C6-A2F263DE1783}" destId="{586A16FF-5E04-4EDA-800A-B6804F812519}" srcOrd="0" destOrd="0" presId="urn:microsoft.com/office/officeart/2005/8/layout/process5"/>
    <dgm:cxn modelId="{1358F295-4092-477D-9640-1E35E3D7784F}" type="presOf" srcId="{BBCEFE81-B005-4EA0-B097-B3C59A6B6C6C}" destId="{77193E4F-C149-4084-A1C2-83FFC6F2628B}" srcOrd="0" destOrd="0" presId="urn:microsoft.com/office/officeart/2005/8/layout/process5"/>
    <dgm:cxn modelId="{3AF7FB3B-3D04-4081-99F1-8E48C1656400}" srcId="{9DDE027F-2055-43E9-9FD0-592914E0B8D9}" destId="{3F109888-979D-41F9-9A88-8E821E7BF84C}" srcOrd="4" destOrd="0" parTransId="{5974569E-EFAB-455B-BD23-2C59A37FDD56}" sibTransId="{17244881-D76A-42EC-B982-E3606B5F02C4}"/>
    <dgm:cxn modelId="{678C9D65-A365-4D66-AF6E-7663F97484E8}" type="presOf" srcId="{93F44892-53C4-4F92-A7C6-A2F263DE1783}" destId="{F8F28063-BBF3-46C5-A559-0B969EB06027}" srcOrd="1" destOrd="0" presId="urn:microsoft.com/office/officeart/2005/8/layout/process5"/>
    <dgm:cxn modelId="{232B186D-8D84-439F-A988-0CC9C93A316E}" type="presOf" srcId="{513B1A7E-293C-4880-A2DF-DB32BA1B956C}" destId="{6921794F-D4DC-4DFC-B034-7CF8553E5898}" srcOrd="0" destOrd="0" presId="urn:microsoft.com/office/officeart/2005/8/layout/process5"/>
    <dgm:cxn modelId="{5446DA7C-3EF8-4255-B9D3-950134B37BA1}" type="presParOf" srcId="{E11D44EB-AF2D-4FE7-8399-B6E3C280CB10}" destId="{77193E4F-C149-4084-A1C2-83FFC6F2628B}" srcOrd="0" destOrd="0" presId="urn:microsoft.com/office/officeart/2005/8/layout/process5"/>
    <dgm:cxn modelId="{3E4382F5-FF9D-4852-8A66-8A352BA5BDD9}" type="presParOf" srcId="{E11D44EB-AF2D-4FE7-8399-B6E3C280CB10}" destId="{B96208BE-B96C-44F6-B9C9-870046AF5873}" srcOrd="1" destOrd="0" presId="urn:microsoft.com/office/officeart/2005/8/layout/process5"/>
    <dgm:cxn modelId="{6EC91EC6-922E-44D1-987F-DBC6224613F9}" type="presParOf" srcId="{B96208BE-B96C-44F6-B9C9-870046AF5873}" destId="{D9C0E29C-9DCB-498D-ACA8-C43B505484D0}" srcOrd="0" destOrd="0" presId="urn:microsoft.com/office/officeart/2005/8/layout/process5"/>
    <dgm:cxn modelId="{E5B870B1-F038-40D0-AEB2-651C28A64BDE}" type="presParOf" srcId="{E11D44EB-AF2D-4FE7-8399-B6E3C280CB10}" destId="{CDCF7E28-EABF-4090-9F0D-1DBBDE08195E}" srcOrd="2" destOrd="0" presId="urn:microsoft.com/office/officeart/2005/8/layout/process5"/>
    <dgm:cxn modelId="{CF19EEEC-F6DC-4263-9E68-C6CE2EB155ED}" type="presParOf" srcId="{E11D44EB-AF2D-4FE7-8399-B6E3C280CB10}" destId="{49137494-EAEA-46D4-BCAD-07050B7A93B2}" srcOrd="3" destOrd="0" presId="urn:microsoft.com/office/officeart/2005/8/layout/process5"/>
    <dgm:cxn modelId="{7627D409-13D3-4031-B3E2-BD50CB9FE732}" type="presParOf" srcId="{49137494-EAEA-46D4-BCAD-07050B7A93B2}" destId="{00171BD9-B99C-49F7-ACBC-EF6A749C4E64}" srcOrd="0" destOrd="0" presId="urn:microsoft.com/office/officeart/2005/8/layout/process5"/>
    <dgm:cxn modelId="{13C13907-D39C-4538-B38A-CFFFF9B96B4C}" type="presParOf" srcId="{E11D44EB-AF2D-4FE7-8399-B6E3C280CB10}" destId="{A510B84E-28E2-416C-BE0E-96707D6D30DE}" srcOrd="4" destOrd="0" presId="urn:microsoft.com/office/officeart/2005/8/layout/process5"/>
    <dgm:cxn modelId="{05808C1D-B957-4685-AD19-2BC9EB11DEF5}" type="presParOf" srcId="{E11D44EB-AF2D-4FE7-8399-B6E3C280CB10}" destId="{586A16FF-5E04-4EDA-800A-B6804F812519}" srcOrd="5" destOrd="0" presId="urn:microsoft.com/office/officeart/2005/8/layout/process5"/>
    <dgm:cxn modelId="{202762A0-7520-4D2D-ACB1-7B7DC282365C}" type="presParOf" srcId="{586A16FF-5E04-4EDA-800A-B6804F812519}" destId="{F8F28063-BBF3-46C5-A559-0B969EB06027}" srcOrd="0" destOrd="0" presId="urn:microsoft.com/office/officeart/2005/8/layout/process5"/>
    <dgm:cxn modelId="{68A3BA4D-A32A-43AF-9271-2D32654E4A09}" type="presParOf" srcId="{E11D44EB-AF2D-4FE7-8399-B6E3C280CB10}" destId="{6921794F-D4DC-4DFC-B034-7CF8553E5898}" srcOrd="6" destOrd="0" presId="urn:microsoft.com/office/officeart/2005/8/layout/process5"/>
    <dgm:cxn modelId="{84AAB2E2-87EF-4077-BFB4-F05595FECADF}" type="presParOf" srcId="{E11D44EB-AF2D-4FE7-8399-B6E3C280CB10}" destId="{D8820BB3-CFF8-46C4-A0E7-6E73D10519D2}" srcOrd="7" destOrd="0" presId="urn:microsoft.com/office/officeart/2005/8/layout/process5"/>
    <dgm:cxn modelId="{F88FE2DB-57A4-4DD5-A368-DDB0DC6257D6}" type="presParOf" srcId="{D8820BB3-CFF8-46C4-A0E7-6E73D10519D2}" destId="{41A2CAFB-21F8-48DC-AEF3-904AB87BC812}" srcOrd="0" destOrd="0" presId="urn:microsoft.com/office/officeart/2005/8/layout/process5"/>
    <dgm:cxn modelId="{EA30AF8D-6F1F-4331-90B9-53B3AF65C48D}" type="presParOf" srcId="{E11D44EB-AF2D-4FE7-8399-B6E3C280CB10}" destId="{ACA0A840-73DD-40F7-A1F8-92227D7B0239}" srcOrd="8" destOrd="0" presId="urn:microsoft.com/office/officeart/2005/8/layout/process5"/>
    <dgm:cxn modelId="{B67BFAC1-747D-4E0A-8675-1F287816306B}" type="presParOf" srcId="{E11D44EB-AF2D-4FE7-8399-B6E3C280CB10}" destId="{59C04873-4AF8-4E41-A299-BDE945D7C183}" srcOrd="9" destOrd="0" presId="urn:microsoft.com/office/officeart/2005/8/layout/process5"/>
    <dgm:cxn modelId="{07484687-393D-4EBF-AD23-ACE511525C97}" type="presParOf" srcId="{59C04873-4AF8-4E41-A299-BDE945D7C183}" destId="{E9ED4919-B66C-4D98-9581-556A019F28E1}" srcOrd="0" destOrd="0" presId="urn:microsoft.com/office/officeart/2005/8/layout/process5"/>
    <dgm:cxn modelId="{12B16141-8436-4F9B-94B0-BE3ADC2A851A}" type="presParOf" srcId="{E11D44EB-AF2D-4FE7-8399-B6E3C280CB10}" destId="{4C84DE9F-AA6C-4058-A3C8-4AE5A59F6F7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45EB5-7953-4DAD-BDCA-A620C2006461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21B7C-39D8-4665-9D25-1D89192E6A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3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1B7C-39D8-4665-9D25-1D89192E6A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1B7C-39D8-4665-9D25-1D89192E6A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E5E-F48B-43DA-ABE4-EC3C024006CD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3353-DBE8-4FD5-9E9F-BB1D9C0636EE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2503-6C05-4E45-8AA9-9EB945021FE1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6C09-695E-4D59-A55F-6627B0C7E67A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0C81-671D-4596-B23A-4D32C11A0171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4766-8841-4C67-8508-DA84E8F75CCD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EA0-B8C4-4191-B434-14F1836F0C2A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7F14-C2C8-4FD3-A3DD-B0A81BEE062A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553F-CBF9-4ACC-B23C-6BF55F791981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8DC9-7EB8-4443-9FFC-7D239CC9B34B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DCD5-5FA8-4E2E-8D9C-DBF4D410050F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858E-1C39-4BBB-A22A-131DC9246411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1BE38-BFFD-4C6A-BF4B-19735D9BD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ruginfo-kz@mail.ru" TargetMode="External"/><Relationship Id="rId5" Type="http://schemas.openxmlformats.org/officeDocument/2006/relationships/hyperlink" Target="http://druginfo.kz/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ruginfo.kz/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18.jpeg"/><Relationship Id="rId4" Type="http://schemas.openxmlformats.org/officeDocument/2006/relationships/image" Target="../media/image26.jpeg"/><Relationship Id="rId9" Type="http://schemas.openxmlformats.org/officeDocument/2006/relationships/hyperlink" Target="mailto:druginfo-kz@mail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ruginfo.kz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druginfo-kz@mail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uginfo.kz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druginfo-kz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uginfo-kz@mail.ru" TargetMode="External"/><Relationship Id="rId5" Type="http://schemas.openxmlformats.org/officeDocument/2006/relationships/hyperlink" Target="http://druginfo.kz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uginfo.k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ruginfo-kz@mail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druginfo-kz@mail.ru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druginfo.k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10" Type="http://schemas.openxmlformats.org/officeDocument/2006/relationships/hyperlink" Target="mailto:druginfo-kz@mail.ru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://druginfo.k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druginfo-kz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ruginfo.kz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druginfo-kz@mail.ru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druginfo.k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uginfo.k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ruginfo-kz@mail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druginfo-kz@mail.ru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druginfo.kz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82" y="2214554"/>
            <a:ext cx="8715436" cy="20002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ЦРЗ 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128" cy="1152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2643182"/>
            <a:ext cx="87154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лекарствах для всех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Министерство здравоохранения Республики Казахстан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РГП на ПХВ «Республиканский центр развития здравоохранения» МЗ РК 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Центр рационального использования лекарственных средств</a:t>
            </a:r>
          </a:p>
          <a:p>
            <a:pPr algn="ctr"/>
            <a:endParaRPr lang="ru-RU" sz="1600" dirty="0" smtClean="0">
              <a:latin typeface="+mj-lt"/>
            </a:endParaRPr>
          </a:p>
        </p:txBody>
      </p:sp>
      <p:pic>
        <p:nvPicPr>
          <p:cNvPr id="1026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357290" cy="1142984"/>
          </a:xfrm>
          <a:prstGeom prst="rect">
            <a:avLst/>
          </a:prstGeom>
          <a:noFill/>
        </p:spPr>
      </p:pic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2643174" y="6143644"/>
            <a:ext cx="42545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itchFamily="18" charset="0"/>
              </a:rPr>
              <a:t>АСТАНА 2017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A082-E17A-4657-B285-8BC0B6DDBBF0}" type="datetime1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BE38-BFFD-4C6A-BF4B-19735D9BDD3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РИЛС; www.druginfo.kz 8 800 080 88 87 druginfo-kz@mail.ru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512" y="1124744"/>
            <a:ext cx="4176464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284984"/>
            <a:ext cx="4248472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0"/>
            <a:ext cx="82699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ХРАНИТЬ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ЛЕКАРСТВА ВО ВРЕМЯ ПУТЕШЕСТВИЙ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В машине:</a:t>
            </a:r>
          </a:p>
          <a:p>
            <a:pPr>
              <a:buFontTx/>
              <a:buChar char="-"/>
            </a:pPr>
            <a:r>
              <a:rPr lang="ru-RU" dirty="0" smtClean="0"/>
              <a:t>не хранить аптечку в бардачке</a:t>
            </a:r>
          </a:p>
          <a:p>
            <a:pPr>
              <a:buFontTx/>
              <a:buChar char="-"/>
            </a:pPr>
            <a:r>
              <a:rPr lang="ru-RU" dirty="0" smtClean="0"/>
              <a:t>храните лекарства вдали от света в сухом прохладном месте (багажник)</a:t>
            </a:r>
          </a:p>
        </p:txBody>
      </p:sp>
      <p:pic>
        <p:nvPicPr>
          <p:cNvPr id="8" name="Рисунок 7" descr="568x390_sostav-avtomobilnoy-apte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037056" cy="22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3212976"/>
            <a:ext cx="4176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В самолете:</a:t>
            </a:r>
          </a:p>
          <a:p>
            <a:pPr>
              <a:buFontTx/>
              <a:buChar char="-"/>
            </a:pPr>
            <a:r>
              <a:rPr lang="ru-RU" dirty="0" smtClean="0"/>
              <a:t> храните лекарства в ручной клади</a:t>
            </a:r>
          </a:p>
          <a:p>
            <a:pPr>
              <a:buFontTx/>
              <a:buChar char="-"/>
            </a:pPr>
            <a:r>
              <a:rPr lang="ru-RU" dirty="0" smtClean="0"/>
              <a:t> храните лекарства в оригинальной упаковке</a:t>
            </a:r>
          </a:p>
          <a:p>
            <a:pPr>
              <a:buFontTx/>
              <a:buChar char="-"/>
            </a:pPr>
            <a:r>
              <a:rPr lang="ru-RU" dirty="0" smtClean="0"/>
              <a:t> возьмите у врача копии всех ваших рецептов</a:t>
            </a:r>
          </a:p>
          <a:p>
            <a:pPr>
              <a:buFontTx/>
              <a:buChar char="-"/>
            </a:pPr>
            <a:r>
              <a:rPr lang="ru-RU" dirty="0" smtClean="0"/>
              <a:t> при сахарном диабете возьмите у врача письмо, подтверждающее необходимость иметь при себе лекарства, глюкометр и шприц-ручку</a:t>
            </a:r>
            <a:endParaRPr lang="ru-RU" dirty="0"/>
          </a:p>
        </p:txBody>
      </p:sp>
      <p:pic>
        <p:nvPicPr>
          <p:cNvPr id="10" name="Рисунок 9" descr="1738_taynyy-chemodanchik-kakoy-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176464" cy="2736304"/>
          </a:xfrm>
          <a:prstGeom prst="rect">
            <a:avLst/>
          </a:prstGeom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BDA35D6-A73B-4F7B-953D-591DF6B3C719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5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6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0"/>
            <a:ext cx="2965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используйте лекарства, которые изменили свой цвет, текстуру или запах, даже если их срок годности не прошел!</a:t>
            </a:r>
            <a:endParaRPr lang="ru-RU" dirty="0"/>
          </a:p>
        </p:txBody>
      </p:sp>
      <p:pic>
        <p:nvPicPr>
          <p:cNvPr id="7" name="Рисунок 6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2895600" cy="1581150"/>
          </a:xfrm>
          <a:prstGeom prst="rect">
            <a:avLst/>
          </a:prstGeom>
        </p:spPr>
      </p:pic>
      <p:pic>
        <p:nvPicPr>
          <p:cNvPr id="9" name="Рисунок 8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2895600" cy="1581150"/>
          </a:xfrm>
          <a:prstGeom prst="rect">
            <a:avLst/>
          </a:prstGeom>
        </p:spPr>
      </p:pic>
      <p:pic>
        <p:nvPicPr>
          <p:cNvPr id="10" name="Рисунок 9" descr="b6a2571de08ac50d21f3e39bab9ee349a2fe0a1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221088"/>
            <a:ext cx="2808312" cy="1584176"/>
          </a:xfrm>
          <a:prstGeom prst="rect">
            <a:avLst/>
          </a:prstGeom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844824"/>
            <a:ext cx="2808312" cy="1584175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347864" y="2420888"/>
            <a:ext cx="432048" cy="360040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47864" y="4797152"/>
            <a:ext cx="432048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240_F_67576630_IJ3sZ7CgrzXWq5H95R4upYXkNsmQI9LQ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077072"/>
            <a:ext cx="1839548" cy="1800200"/>
          </a:xfrm>
          <a:prstGeom prst="rect">
            <a:avLst/>
          </a:prstGeom>
        </p:spPr>
      </p:pic>
      <p:pic>
        <p:nvPicPr>
          <p:cNvPr id="17" name="Рисунок 16" descr="240_F_67576630_IJ3sZ7CgrzXWq5H95R4upYXkNsmQI9L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772816"/>
            <a:ext cx="1800200" cy="1800200"/>
          </a:xfrm>
          <a:prstGeom prst="rect">
            <a:avLst/>
          </a:prstGeom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39DEF26-5B2B-4A2F-8792-5B9F12093033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8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9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0"/>
            <a:ext cx="74685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ПРАВИЛЬНО УТИЛИЗИРОВАТЬ ЛЕКАРСТВА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980728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6DD834BE-DF27-48DE-9FBB-6AF8F4AA9E96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8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9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50d6ce27a5075984d9ad47ddbf03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046156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643174" y="0"/>
            <a:ext cx="4322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С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пасибо за внимание!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978A4A7-34EC-4275-B2F0-2DA5B7EF10D6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3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4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5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251520" y="1052736"/>
            <a:ext cx="3528392" cy="10081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96136" y="4869160"/>
            <a:ext cx="3096344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2564904"/>
            <a:ext cx="4896544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2636912"/>
            <a:ext cx="4863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э</a:t>
            </a:r>
            <a:r>
              <a:rPr lang="ru-RU" sz="2400" b="1" dirty="0" smtClean="0"/>
              <a:t>то средство для устранения</a:t>
            </a:r>
          </a:p>
          <a:p>
            <a:r>
              <a:rPr lang="ru-RU" sz="2400" b="1" dirty="0" smtClean="0"/>
              <a:t>                                 ослабления</a:t>
            </a:r>
          </a:p>
          <a:p>
            <a:r>
              <a:rPr lang="ru-RU" sz="2400" b="1" dirty="0" smtClean="0"/>
              <a:t>                                 предупреждения </a:t>
            </a:r>
            <a:endParaRPr lang="ru-RU" sz="2400" b="1" dirty="0"/>
          </a:p>
        </p:txBody>
      </p:sp>
      <p:cxnSp>
        <p:nvCxnSpPr>
          <p:cNvPr id="12" name="Shape 11"/>
          <p:cNvCxnSpPr/>
          <p:nvPr/>
        </p:nvCxnSpPr>
        <p:spPr>
          <a:xfrm rot="16200000" flipH="1">
            <a:off x="1367644" y="2384884"/>
            <a:ext cx="1224136" cy="5760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8" idx="3"/>
          </p:cNvCxnSpPr>
          <p:nvPr/>
        </p:nvCxnSpPr>
        <p:spPr>
          <a:xfrm>
            <a:off x="7164288" y="3284984"/>
            <a:ext cx="648072" cy="15841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1398074524_84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130" y="0"/>
            <a:ext cx="3207870" cy="2405903"/>
          </a:xfrm>
          <a:prstGeom prst="rect">
            <a:avLst/>
          </a:prstGeom>
        </p:spPr>
      </p:pic>
      <p:pic>
        <p:nvPicPr>
          <p:cNvPr id="20" name="Рисунок 19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1942"/>
            <a:ext cx="3232975" cy="21513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84168" y="4941168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Болезни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1071546"/>
            <a:ext cx="3217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Лекарство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735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5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6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Дата 2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800F2361-F927-473F-B014-33239972DBC3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1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340768"/>
            <a:ext cx="324036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Показания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564904"/>
            <a:ext cx="324036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Режим дозирования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717032"/>
            <a:ext cx="324036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Побочные действия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5013176"/>
            <a:ext cx="324036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Противопоказания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0"/>
            <a:ext cx="571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КАЖДОГО ЛЕКАРСТВА ЕСТЬ: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1340768"/>
            <a:ext cx="3240360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Для чего принимать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2564904"/>
            <a:ext cx="3240360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Когда и сколько принимать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3717032"/>
            <a:ext cx="3240360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Нежелательные реакции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5013176"/>
            <a:ext cx="3240360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Когда нельзя принимать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067944" y="1628800"/>
            <a:ext cx="93610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067944" y="2852936"/>
            <a:ext cx="93610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067944" y="4077072"/>
            <a:ext cx="93610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067944" y="5373216"/>
            <a:ext cx="93610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800F2361-F927-473F-B014-33239972DBC3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3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4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5564" y="0"/>
            <a:ext cx="7868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 правильно принимать лекарства: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984" y="1268760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0408911_PE570238_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429132"/>
            <a:ext cx="1951626" cy="1951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0232" y="4643446"/>
            <a:ext cx="241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Принимать вовремя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1429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19675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8610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86104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124" y="1500174"/>
            <a:ext cx="2375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Строго следовать инструкции по применению</a:t>
            </a:r>
            <a:endParaRPr lang="ru-RU" sz="2400" b="1" dirty="0"/>
          </a:p>
        </p:txBody>
      </p:sp>
      <p:pic>
        <p:nvPicPr>
          <p:cNvPr id="1027" name="Picture 3" descr="C:\Users\shakarova_a\Pictures\31d4f82d52769964a7019d9d27e12231_550_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461" y="1643050"/>
            <a:ext cx="2253539" cy="1499628"/>
          </a:xfrm>
          <a:prstGeom prst="rect">
            <a:avLst/>
          </a:prstGeom>
          <a:noFill/>
        </p:spPr>
      </p:pic>
      <p:pic>
        <p:nvPicPr>
          <p:cNvPr id="1028" name="Picture 4" descr="C:\Users\shakarova_a\Pictures\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0600"/>
            <a:ext cx="2643174" cy="179358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0034" y="142873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Проконсультироваться с врачом</a:t>
            </a:r>
            <a:endParaRPr lang="ru-RU" sz="2800" b="1" dirty="0"/>
          </a:p>
        </p:txBody>
      </p:sp>
      <p:pic>
        <p:nvPicPr>
          <p:cNvPr id="1029" name="Picture 5" descr="C:\Users\shakarova_a\Pictures\-omhignplt zuyae rrfqqfax ays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7667" y="4214818"/>
            <a:ext cx="2486333" cy="188579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43438" y="471488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Запивать водой</a:t>
            </a:r>
            <a:endParaRPr lang="ru-RU" sz="3200" b="1" dirty="0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12CA3BD7-4143-43A3-84A5-DC10692EC180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7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8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3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42844" y="4643446"/>
            <a:ext cx="1944216" cy="18722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0"/>
            <a:ext cx="3477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ЗАМЕТКУ!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Рисунок 21" descr="173900001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357694"/>
            <a:ext cx="2647714" cy="2103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71435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 Если забыли выпить лекарство вовремя, то выпейте как только вспомните. </a:t>
            </a:r>
            <a:r>
              <a:rPr lang="ru-RU" sz="2000" b="1" dirty="0" smtClean="0"/>
              <a:t>НО</a:t>
            </a:r>
            <a:r>
              <a:rPr lang="ru-RU" sz="2000" dirty="0" smtClean="0"/>
              <a:t> не принимайте две дозы лекарства одновременно!</a:t>
            </a:r>
            <a:endParaRPr lang="ru-RU" sz="2000" dirty="0"/>
          </a:p>
        </p:txBody>
      </p:sp>
      <p:pic>
        <p:nvPicPr>
          <p:cNvPr id="1026" name="Picture 2" descr="C:\Users\shakarova_a\Pictures\table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2" descr="C:\Users\shakarova_a\Pictures\table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484784"/>
            <a:ext cx="1524000" cy="1524000"/>
          </a:xfrm>
          <a:prstGeom prst="rect">
            <a:avLst/>
          </a:prstGeom>
          <a:noFill/>
        </p:spPr>
      </p:pic>
      <p:pic>
        <p:nvPicPr>
          <p:cNvPr id="8" name="Рисунок 7" descr="0408911_PE570238_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736"/>
            <a:ext cx="1861378" cy="1861378"/>
          </a:xfrm>
          <a:prstGeom prst="rect">
            <a:avLst/>
          </a:prstGeom>
        </p:spPr>
      </p:pic>
      <p:pic>
        <p:nvPicPr>
          <p:cNvPr id="11" name="Рисунок 10" descr="113245_Papel-de-Parede-Esqueceram-de-Mim-Home-Alone_1600x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731" y="1556792"/>
            <a:ext cx="2210525" cy="1657894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627784" y="2060848"/>
            <a:ext cx="504056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364088" y="2060848"/>
            <a:ext cx="504056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множение 19"/>
          <p:cNvSpPr/>
          <p:nvPr/>
        </p:nvSpPr>
        <p:spPr>
          <a:xfrm>
            <a:off x="6588224" y="692696"/>
            <a:ext cx="1656184" cy="33123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335756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не пропускать прием приобретите себе кассетницы для лекарств или загрузите на телефон специальное приложение, напоминающее о приеме.</a:t>
            </a:r>
            <a:endParaRPr lang="ru-RU" dirty="0"/>
          </a:p>
        </p:txBody>
      </p:sp>
      <p:pic>
        <p:nvPicPr>
          <p:cNvPr id="26" name="Рисунок 25" descr="7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284984"/>
            <a:ext cx="3446786" cy="32598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4282" y="4572008"/>
            <a:ext cx="20129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/>
              <a:t>Приложения:</a:t>
            </a:r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MediSafe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Pillzzz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Таймер лекарств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Мои таблетки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13F53366-DD43-4355-BC0B-5A0E5480533F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9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10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3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50" name="Picture 2" descr="C:\Users\shakarova_a\Pictures\1390072968_li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0"/>
            <a:ext cx="1944216" cy="177281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24847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Получить весь курс лечения, который прописал доктор;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Проконсультироваться с врачом перед приемом нового лекарства;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Запивать лекарства теплой водой в объеме 100 мл;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Уточнить у врача о времени приема лекарства (до приема пищи или после)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16016" y="1844825"/>
            <a:ext cx="4038600" cy="42484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Самостоятельно прекращать курс лечения;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Самостоятельное назначение и прием лекарств;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Запивать лекарства алкогольными и молочными напитками, соками, чаем и др.;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Нарушать целостность лекарства (разминать таблетки, раскрывать капсулу);</a:t>
            </a:r>
            <a:endParaRPr lang="ru-RU" dirty="0"/>
          </a:p>
        </p:txBody>
      </p:sp>
      <p:pic>
        <p:nvPicPr>
          <p:cNvPr id="2051" name="Picture 3" descr="C:\Users\shakarova_a\Pictures\1390072968_lik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0"/>
            <a:ext cx="1798414" cy="1772816"/>
          </a:xfrm>
          <a:prstGeom prst="rect">
            <a:avLst/>
          </a:prstGeom>
          <a:noFill/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040ACFC-5188-4758-87B2-C87DF0D5A07C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6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7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0" y="0"/>
            <a:ext cx="1357149" cy="9807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9552" y="928670"/>
            <a:ext cx="8461604" cy="394049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hakarova_a\Pictures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929198"/>
            <a:ext cx="2088232" cy="1512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0"/>
            <a:ext cx="7091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НУЖНО СООБЩИТЬ ВРАЧУ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 наличии лекарственной аллергии </a:t>
            </a:r>
            <a:r>
              <a:rPr lang="ru-RU" dirty="0" smtClean="0"/>
              <a:t>и/или аллергии на продукты питания и другие вещества. 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 приеме лекарственных средств</a:t>
            </a:r>
            <a:r>
              <a:rPr lang="ru-RU" dirty="0" smtClean="0"/>
              <a:t>, в том числе принимаемые без рецепта врача, биологически активных добавок, витаминов, глазных капель, некоторых лосьонов для тела, содержащие лекарственные вещества.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 беременности </a:t>
            </a:r>
            <a:r>
              <a:rPr lang="ru-RU" dirty="0" smtClean="0"/>
              <a:t>или о планировании беременности.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 кормлении грудью</a:t>
            </a:r>
            <a:r>
              <a:rPr lang="ru-RU" dirty="0" smtClean="0"/>
              <a:t>.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 диете</a:t>
            </a:r>
            <a:r>
              <a:rPr lang="ru-RU" dirty="0" smtClean="0"/>
              <a:t>, например о диете с низким содержанием натрия или сахара.</a:t>
            </a:r>
          </a:p>
          <a:p>
            <a:pPr marL="342900" lvl="0" indent="-342900" algn="just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 наличии проблем </a:t>
            </a:r>
            <a:r>
              <a:rPr lang="ru-RU" dirty="0" smtClean="0"/>
              <a:t>с приемом лекарств (трудность приема таблетированных форм и др.).</a:t>
            </a:r>
          </a:p>
          <a:p>
            <a:pPr algn="just"/>
            <a:endParaRPr lang="ru-RU" dirty="0" smtClean="0"/>
          </a:p>
        </p:txBody>
      </p:sp>
      <p:sp>
        <p:nvSpPr>
          <p:cNvPr id="1026" name="AutoShape 2" descr="Картинки по запросу аллергия на ли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shakarova_a\Pictures\24allergiya-na-l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929198"/>
            <a:ext cx="2016224" cy="1512168"/>
          </a:xfrm>
          <a:prstGeom prst="rect">
            <a:avLst/>
          </a:prstGeom>
          <a:noFill/>
        </p:spPr>
      </p:pic>
      <p:pic>
        <p:nvPicPr>
          <p:cNvPr id="1031" name="Picture 7" descr="C:\Users\shakarova_a\Pictures\download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929198"/>
            <a:ext cx="1905000" cy="1518667"/>
          </a:xfrm>
          <a:prstGeom prst="rect">
            <a:avLst/>
          </a:prstGeom>
          <a:noFill/>
        </p:spPr>
      </p:pic>
      <p:pic>
        <p:nvPicPr>
          <p:cNvPr id="1032" name="Picture 8" descr="C:\Users\shakarova_a\Pictures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929198"/>
            <a:ext cx="2035398" cy="1512168"/>
          </a:xfrm>
          <a:prstGeom prst="rect">
            <a:avLst/>
          </a:prstGeom>
          <a:noFill/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4192F69-6254-41CE-BEB7-DB50C23EF3AF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7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8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1" y="0"/>
            <a:ext cx="1214414" cy="87758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22702" y="0"/>
            <a:ext cx="8021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ЛЕКАРСТВА, КОТОРЫЕ НЕЛЬЗЯ СОВМЕЩАТЬ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928671"/>
          <a:ext cx="9001156" cy="56399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00578"/>
                <a:gridCol w="4500578"/>
              </a:tblGrid>
              <a:tr h="811521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Антибиотики тетрациклиновой группы, линкомицин; препараты, содержащие кофеин (аскофен, цитрамон, каффетин)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молоком, кефиром, творогом;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7107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Препараты железа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чаем, кофе, молоком, орехами, зерновыми продуктами;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1521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Препараты кальция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газированными прохладительными напитками и соками, содержащими лимонную кислоту;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3062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Эритромицин, ампициллин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фруктовыми и овощными соками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7107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Сульфадиметоксин, сульгин, бисептол, циметидин, теофиллин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мясом, рыбой, сыром, бобовыми, содержащими много белка;</a:t>
                      </a:r>
                    </a:p>
                  </a:txBody>
                  <a:tcPr/>
                </a:tc>
              </a:tr>
              <a:tr h="763149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Аспирин и лекарства, содержащие ацетилсалициловую кислоту, фурагин, 5-НОК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маслом, сметаной, жирными продуктами;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57107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Парацетамол, сульфадиметоксин, бисептол, фуросемид, циметидин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черносливом, свеклой, сладкими и мучными блюдами;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107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Сульфаниламиды: бисептол, этазол, сульфален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зеленью, шпинатом, молоком, печенью, зерновыми продуктами;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107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Баралгин, анальгин, </a:t>
                      </a:r>
                      <a:r>
                        <a:rPr lang="ru-RU" sz="1600" b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панадол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спазган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, парацетамол, </a:t>
                      </a:r>
                      <a:r>
                        <a:rPr lang="ru-RU" sz="1600" b="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максиган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с копчеными колбасами.</a:t>
                      </a:r>
                      <a:endParaRPr lang="ru-RU" sz="16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D2F1B37-493B-4252-8122-6999AEFBD61F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3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4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734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ХРАНИТЬ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ЛЕКАРСТВА ДОМА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7984" y="620688"/>
            <a:ext cx="0" cy="623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282" y="7857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7143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2849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2849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1628800"/>
            <a:ext cx="200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Храните лекарства в оригинальной упаковке 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42930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Храните лекарства в местах недоступных для детей. 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628800"/>
            <a:ext cx="205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Храните вдали от света в сухом  прохладном месте.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149080"/>
            <a:ext cx="1907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Положите ватный тампон во флакон с лекарством, чтобы убрать лишнюю влагу.</a:t>
            </a:r>
          </a:p>
          <a:p>
            <a:endParaRPr lang="ru-RU" dirty="0"/>
          </a:p>
        </p:txBody>
      </p:sp>
      <p:pic>
        <p:nvPicPr>
          <p:cNvPr id="28" name="Рисунок 27" descr="организация хранения лекарств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2411760" cy="177318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11560" y="90872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Не стоит держать лекарства в ванной комнате и вблизи нагревательных приборов. </a:t>
            </a:r>
            <a:endParaRPr lang="ru-RU" sz="1400" i="1" dirty="0"/>
          </a:p>
        </p:txBody>
      </p:sp>
      <p:pic>
        <p:nvPicPr>
          <p:cNvPr id="31" name="Рисунок 30" descr="file1372405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2232248" cy="1728192"/>
          </a:xfrm>
          <a:prstGeom prst="rect">
            <a:avLst/>
          </a:prstGeom>
        </p:spPr>
      </p:pic>
      <p:pic>
        <p:nvPicPr>
          <p:cNvPr id="33" name="Рисунок 32" descr="Kw9JuG3VYB7VravUVFmf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293096"/>
            <a:ext cx="2376264" cy="1728192"/>
          </a:xfrm>
          <a:prstGeom prst="rect">
            <a:avLst/>
          </a:prstGeom>
        </p:spPr>
      </p:pic>
      <p:pic>
        <p:nvPicPr>
          <p:cNvPr id="34" name="Рисунок 33" descr="wxwdszwz jxmix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05064"/>
            <a:ext cx="1944216" cy="2444294"/>
          </a:xfrm>
          <a:prstGeom prst="rect">
            <a:avLst/>
          </a:prstGeom>
        </p:spPr>
      </p:pic>
      <p:pic>
        <p:nvPicPr>
          <p:cNvPr id="19" name="Picture 2" descr="C:\Users\shakarova_a\Desktop\логотип - 2017.jpg"/>
          <p:cNvPicPr>
            <a:picLocks noChangeAspect="1" noChangeArrowheads="1"/>
          </p:cNvPicPr>
          <p:nvPr/>
        </p:nvPicPr>
        <p:blipFill>
          <a:blip r:embed="rId6" cstate="print">
            <a:lum bright="19000" contrast="-30000"/>
          </a:blip>
          <a:srcRect/>
          <a:stretch>
            <a:fillRect/>
          </a:stretch>
        </p:blipFill>
        <p:spPr bwMode="auto">
          <a:xfrm>
            <a:off x="1" y="0"/>
            <a:ext cx="1285852" cy="92920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FADD51D-950C-4D63-AC34-E08DA1C67595}" type="datetime1">
              <a:rPr lang="ru-RU" smtClean="0"/>
              <a:pPr/>
              <a:t>26.09.2017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00166" y="6488668"/>
            <a:ext cx="62377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РИЛС: </a:t>
            </a:r>
            <a:r>
              <a:rPr lang="en-US" dirty="0" smtClean="0">
                <a:hlinkClick r:id="rId7"/>
              </a:rPr>
              <a:t>druginfo.kz</a:t>
            </a:r>
            <a:r>
              <a:rPr lang="kk-KZ" dirty="0" smtClean="0"/>
              <a:t> </a:t>
            </a:r>
            <a:r>
              <a:rPr lang="ru-RU" b="1" dirty="0" smtClean="0"/>
              <a:t>; 8 800 080 88 87</a:t>
            </a:r>
            <a:r>
              <a:rPr lang="ru-RU" dirty="0" smtClean="0"/>
              <a:t>; </a:t>
            </a:r>
            <a:r>
              <a:rPr lang="en-US" dirty="0" smtClean="0">
                <a:hlinkClick r:id="rId8"/>
              </a:rPr>
              <a:t>druginfo-kz@mail.ru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01BE38-BFFD-4C6A-BF4B-19735D9BDD3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830</Words>
  <Application>Microsoft Office PowerPoint</Application>
  <PresentationFormat>Экран (4:3)</PresentationFormat>
  <Paragraphs>145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shakarova_a</dc:creator>
  <cp:lastModifiedBy>123</cp:lastModifiedBy>
  <cp:revision>155</cp:revision>
  <dcterms:created xsi:type="dcterms:W3CDTF">2017-03-13T04:46:03Z</dcterms:created>
  <dcterms:modified xsi:type="dcterms:W3CDTF">2017-09-26T07:22:46Z</dcterms:modified>
</cp:coreProperties>
</file>